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3" r:id="rId2"/>
    <p:sldId id="264" r:id="rId3"/>
    <p:sldId id="265" r:id="rId4"/>
    <p:sldId id="26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E55BA-7752-4E72-9EDF-30615AED290D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FC4E3-A821-478F-AF80-1C65F2C45B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07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34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577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47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8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381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68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lvl="0" algn="ctr"/>
            <a:endParaRPr lang="zh-CN" altLang="en-US" sz="1039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9776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1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171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210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175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984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27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91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711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A4A70-BFD0-4D93-9CFF-030A2E8DAAA5}" type="datetimeFigureOut">
              <a:rPr lang="zh-CN" altLang="en-US" smtClean="0"/>
              <a:t>2019-6-17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8B5BA-64E4-42A4-B583-FDFA5CECAC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84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27492" y="3213904"/>
            <a:ext cx="5737016" cy="785464"/>
          </a:xfrm>
          <a:prstGeom prst="roundRect">
            <a:avLst/>
          </a:prstGeom>
          <a:gradFill>
            <a:gsLst>
              <a:gs pos="100000">
                <a:srgbClr val="0078D2"/>
              </a:gs>
              <a:gs pos="0">
                <a:srgbClr val="00B0F0"/>
              </a:gs>
            </a:gsLst>
            <a:lin ang="5400000" scaled="1"/>
          </a:gra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5" rIns="89770" bIns="44885" rtlCol="0" anchor="ctr"/>
          <a:lstStyle/>
          <a:p>
            <a:pPr algn="ctr"/>
            <a:endParaRPr lang="zh-CN" altLang="en-US" sz="1212">
              <a:cs typeface="+mn-ea"/>
              <a:sym typeface="+mn-lt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4162008" y="3345308"/>
            <a:ext cx="3867984" cy="583089"/>
          </a:xfrm>
          <a:prstGeom prst="rect">
            <a:avLst/>
          </a:prstGeom>
          <a:noFill/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角色三：答辩秘书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172687" y="3307072"/>
            <a:ext cx="579917" cy="599127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5875" cap="rnd">
            <a:solidFill>
              <a:schemeClr val="bg1"/>
            </a:solidFill>
            <a:prstDash val="solid"/>
            <a:round/>
            <a:headEnd/>
            <a:tailEnd/>
          </a:ln>
          <a:extLst/>
        </p:spPr>
        <p:txBody>
          <a:bodyPr vert="horz" wrap="square" lIns="89770" tIns="44885" rIns="89770" bIns="44885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3255" y="3403404"/>
            <a:ext cx="482730" cy="438633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753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398423"/>
            <a:ext cx="10703667" cy="3065924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-2" y="0"/>
            <a:ext cx="11160867" cy="398423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导师：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、审核所指导学生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开题报告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及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培养中期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科研总结，提交审核状态，并给出审核意见。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7106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32" y="3464347"/>
            <a:ext cx="9726038" cy="337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9192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4479"/>
            <a:ext cx="12192000" cy="2632654"/>
          </a:xfrm>
          <a:prstGeom prst="rect">
            <a:avLst/>
          </a:prstGeom>
        </p:spPr>
      </p:pic>
      <p:sp>
        <p:nvSpPr>
          <p:cNvPr id="8" name="TextBox 4"/>
          <p:cNvSpPr txBox="1"/>
          <p:nvPr/>
        </p:nvSpPr>
        <p:spPr>
          <a:xfrm>
            <a:off x="222737" y="106056"/>
            <a:ext cx="11463496" cy="644644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答辩秘书：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、在专家库中添加本小组的答辩组评审专家组成员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（中期考核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+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开题报告）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164123" y="3123240"/>
            <a:ext cx="11250804" cy="398423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答辩秘书：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、设置本小组的答辩组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+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分配评审专家（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虽然是同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一组评委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，但是因考核内容不同，中期考核和开题报告需分别设置答辩小组）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1637"/>
            <a:ext cx="12192000" cy="328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62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8591"/>
          <a:stretch/>
        </p:blipFill>
        <p:spPr>
          <a:xfrm>
            <a:off x="0" y="2984352"/>
            <a:ext cx="12192000" cy="27932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8327"/>
            <a:ext cx="12192000" cy="11262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2883" y="420804"/>
            <a:ext cx="7876233" cy="398423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答辩秘书：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、为本答辩小组添加拟答辩学生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（中期考核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+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开题报告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9819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1000"/>
            <a:ext cx="12192000" cy="3456000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303124" y="591828"/>
            <a:ext cx="9403584" cy="398423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答辩秘书：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、为答辩学生填写答辩意见和考核结果（中期考核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+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开题报告）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3607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27492" y="3213904"/>
            <a:ext cx="5737016" cy="785464"/>
          </a:xfrm>
          <a:prstGeom prst="roundRect">
            <a:avLst/>
          </a:prstGeom>
          <a:gradFill>
            <a:gsLst>
              <a:gs pos="100000">
                <a:srgbClr val="0078D2"/>
              </a:gs>
              <a:gs pos="0">
                <a:srgbClr val="00B0F0"/>
              </a:gs>
            </a:gsLst>
            <a:lin ang="5400000" scaled="1"/>
          </a:gra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5" rIns="89770" bIns="44885" rtlCol="0" anchor="ctr"/>
          <a:lstStyle/>
          <a:p>
            <a:pPr algn="ctr"/>
            <a:endParaRPr lang="zh-CN" altLang="en-US" sz="1212">
              <a:cs typeface="+mn-ea"/>
              <a:sym typeface="+mn-lt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4162008" y="3345308"/>
            <a:ext cx="3867984" cy="583089"/>
          </a:xfrm>
          <a:prstGeom prst="rect">
            <a:avLst/>
          </a:prstGeom>
          <a:noFill/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角色四：研究生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172687" y="3307072"/>
            <a:ext cx="579917" cy="599127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5875" cap="rnd">
            <a:solidFill>
              <a:schemeClr val="bg1"/>
            </a:solidFill>
            <a:prstDash val="solid"/>
            <a:round/>
            <a:headEnd/>
            <a:tailEnd/>
          </a:ln>
          <a:extLst/>
        </p:spPr>
        <p:txBody>
          <a:bodyPr vert="horz" wrap="square" lIns="89770" tIns="44885" rIns="89770" bIns="44885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3255" y="3403404"/>
            <a:ext cx="482730" cy="438633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403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0" y="700391"/>
            <a:ext cx="7876233" cy="398423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研究生：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、填写个人总结，核对个人学分和成绩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2392"/>
            <a:ext cx="12192000" cy="4408565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380052" y="3022066"/>
            <a:ext cx="2512977" cy="336868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查看中期考核状态及进度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8255" y="2470832"/>
            <a:ext cx="9640111" cy="44747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 rot="10800000">
            <a:off x="7068768" y="2772211"/>
            <a:ext cx="311285" cy="39883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5972783" y="78512"/>
            <a:ext cx="621921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学分及成绩达标要求：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学位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必修课学分全部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修读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完毕</a:t>
            </a:r>
            <a:endParaRPr lang="en-US" altLang="zh-CN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学位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课平均分≥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，重修次数：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≤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次，博士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≤</a:t>
            </a:r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次</a:t>
            </a:r>
            <a:endParaRPr lang="en-US" altLang="zh-CN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just" eaLnBrk="1" hangingPunct="1">
              <a:lnSpc>
                <a:spcPct val="120000"/>
              </a:lnSpc>
              <a:buClr>
                <a:srgbClr val="FF0000"/>
              </a:buClr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不合格：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≥</a:t>
            </a:r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次不及格，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博士≥</a:t>
            </a:r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次不及格，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学位课</a:t>
            </a:r>
            <a:r>
              <a:rPr lang="zh-CN" altLang="en-US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平均</a:t>
            </a:r>
            <a:r>
              <a:rPr lang="zh-CN" altLang="en-US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</a:t>
            </a:r>
            <a:r>
              <a:rPr lang="en-US" altLang="zh-CN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75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，同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一学期累计考试不及格课程≥ </a:t>
            </a:r>
            <a:r>
              <a:rPr lang="en-US" altLang="zh-CN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lang="zh-CN" altLang="en-US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门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需肄业劝退。</a:t>
            </a:r>
            <a:endParaRPr lang="en-US" altLang="zh-CN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571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762" y="3687318"/>
            <a:ext cx="10212475" cy="31907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762" y="400171"/>
            <a:ext cx="10212474" cy="3207184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-2" y="3247375"/>
            <a:ext cx="7876233" cy="398423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研究生：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、中期考核和开题延期申请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-1" y="0"/>
            <a:ext cx="7876233" cy="398423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研究生：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、开题报告录入和查询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7380052" y="1280808"/>
            <a:ext cx="2512977" cy="336868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查看开题报告状态及进度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下箭头 6"/>
          <p:cNvSpPr/>
          <p:nvPr/>
        </p:nvSpPr>
        <p:spPr>
          <a:xfrm rot="10800000">
            <a:off x="7068768" y="1030953"/>
            <a:ext cx="311285" cy="39883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067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27492" y="3213904"/>
            <a:ext cx="5737016" cy="785464"/>
          </a:xfrm>
          <a:prstGeom prst="roundRect">
            <a:avLst/>
          </a:prstGeom>
          <a:gradFill>
            <a:gsLst>
              <a:gs pos="100000">
                <a:srgbClr val="0078D2"/>
              </a:gs>
              <a:gs pos="0">
                <a:srgbClr val="00B0F0"/>
              </a:gs>
            </a:gsLst>
            <a:lin ang="5400000" scaled="1"/>
          </a:gra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70" tIns="44885" rIns="89770" bIns="44885" rtlCol="0" anchor="ctr"/>
          <a:lstStyle/>
          <a:p>
            <a:pPr algn="ctr"/>
            <a:endParaRPr lang="zh-CN" altLang="en-US" sz="1212">
              <a:cs typeface="+mn-ea"/>
              <a:sym typeface="+mn-lt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4162008" y="3345308"/>
            <a:ext cx="3867984" cy="583089"/>
          </a:xfrm>
          <a:prstGeom prst="rect">
            <a:avLst/>
          </a:prstGeom>
          <a:noFill/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cs typeface="+mn-ea"/>
                <a:sym typeface="+mn-lt"/>
              </a:rPr>
              <a:t>角色五：导师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8172687" y="3307072"/>
            <a:ext cx="579917" cy="599127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5875" cap="rnd">
            <a:solidFill>
              <a:schemeClr val="bg1"/>
            </a:solidFill>
            <a:prstDash val="solid"/>
            <a:round/>
            <a:headEnd/>
            <a:tailEnd/>
          </a:ln>
          <a:extLst/>
        </p:spPr>
        <p:txBody>
          <a:bodyPr vert="horz" wrap="square" lIns="89770" tIns="44885" rIns="89770" bIns="44885" numCol="1" anchor="t" anchorCtr="0" compatLnSpc="1">
            <a:prstTxWarp prst="textNoShape">
              <a:avLst/>
            </a:prstTxWarp>
          </a:bodyPr>
          <a:lstStyle/>
          <a:p>
            <a:endParaRPr lang="zh-CN" altLang="en-US" sz="1832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473255" y="3403404"/>
            <a:ext cx="482730" cy="438633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32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601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30876"/>
            <a:ext cx="12192000" cy="2926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1792"/>
            <a:ext cx="12192000" cy="21973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73736" y="113863"/>
            <a:ext cx="11128444" cy="398423"/>
          </a:xfrm>
          <a:prstGeom prst="rect">
            <a:avLst/>
          </a:prstGeom>
          <a:noFill/>
          <a:ln>
            <a:noFill/>
          </a:ln>
        </p:spPr>
        <p:txBody>
          <a:bodyPr wrap="square" lIns="89770" tIns="44885" rIns="89770" bIns="44885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导师：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、审核所指导学生个人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培养计划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，检查所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指导学生课程成绩及学分修读情况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48774" y="2636201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2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检查个人</a:t>
            </a:r>
            <a:r>
              <a:rPr lang="zh-CN" altLang="zh-CN" sz="12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成绩和学分修读是否达到中期考核标准：</a:t>
            </a:r>
          </a:p>
          <a:p>
            <a:pPr algn="just">
              <a:spcAft>
                <a:spcPts val="0"/>
              </a:spcAft>
            </a:pPr>
            <a:r>
              <a:rPr lang="zh-CN" altLang="zh-CN" sz="12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硕士：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学位课学分全部修完，已修读学位课学分≥最低要求学分；不及格门数≤</a:t>
            </a:r>
            <a:r>
              <a:rPr lang="en-US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门</a:t>
            </a:r>
            <a:r>
              <a:rPr lang="en-US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次，重修次数≤</a:t>
            </a:r>
            <a:r>
              <a:rPr lang="en-US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门</a:t>
            </a:r>
            <a:r>
              <a:rPr lang="en-US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次。</a:t>
            </a:r>
            <a:endParaRPr lang="zh-CN" altLang="zh-CN" sz="12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200" b="1" kern="100" dirty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博士：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学位课学分全部修完，已修读学位课学分≥最低要求学分；不及格门数≤</a:t>
            </a:r>
            <a:r>
              <a:rPr lang="en-US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门</a:t>
            </a:r>
            <a:r>
              <a:rPr lang="en-US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次，重修次数≤</a:t>
            </a:r>
            <a:r>
              <a:rPr lang="en-US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门</a:t>
            </a:r>
            <a:r>
              <a:rPr lang="en-US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zh-CN" altLang="zh-CN" sz="12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次。</a:t>
            </a:r>
            <a:endParaRPr lang="zh-CN" altLang="zh-CN" sz="12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570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386</Words>
  <Application>Microsoft Office PowerPoint</Application>
  <PresentationFormat>宽屏</PresentationFormat>
  <Paragraphs>24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DIN Mittelschrift Std</vt:lpstr>
      <vt:lpstr>等线</vt:lpstr>
      <vt:lpstr>等线 Light</vt:lpstr>
      <vt:lpstr>黑体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2019-02-19T08:51:14Z</dcterms:created>
  <dcterms:modified xsi:type="dcterms:W3CDTF">2019-06-17T09:45:46Z</dcterms:modified>
</cp:coreProperties>
</file>